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rod113\Desktop\New%20Microsoft%20Excel%20Worksheet%20(2)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rod113\Desktop\New%20Microsoft%20Excel%20Worksheet%20(2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200" dirty="0"/>
              <a:t>Rejection PPM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Sheet1!$D$8</c:f>
              <c:strCache>
                <c:ptCount val="1"/>
                <c:pt idx="0">
                  <c:v>Rejection PPM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Sheet1!$C$9:$C$10</c:f>
              <c:strCache>
                <c:ptCount val="2"/>
                <c:pt idx="0">
                  <c:v>Before </c:v>
                </c:pt>
                <c:pt idx="1">
                  <c:v>After</c:v>
                </c:pt>
              </c:strCache>
            </c:strRef>
          </c:cat>
          <c:val>
            <c:numRef>
              <c:f>Sheet1!$D$9:$D$10</c:f>
              <c:numCache>
                <c:formatCode>General</c:formatCode>
                <c:ptCount val="2"/>
                <c:pt idx="0">
                  <c:v>1180</c:v>
                </c:pt>
                <c:pt idx="1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9030912"/>
        <c:axId val="119032448"/>
      </c:barChart>
      <c:catAx>
        <c:axId val="11903091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19032448"/>
        <c:crosses val="autoZero"/>
        <c:auto val="1"/>
        <c:lblAlgn val="ctr"/>
        <c:lblOffset val="100"/>
        <c:noMultiLvlLbl val="0"/>
      </c:catAx>
      <c:valAx>
        <c:axId val="1190324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9030912"/>
        <c:crosses val="autoZero"/>
        <c:crossBetween val="between"/>
      </c:valAx>
      <c:spPr>
        <a:ln w="12700"/>
      </c:spPr>
    </c:plotArea>
    <c:legend>
      <c:legendPos val="r"/>
      <c:layout/>
      <c:overlay val="0"/>
      <c:spPr>
        <a:ln w="9525"/>
      </c:spPr>
    </c:legend>
    <c:plotVisOnly val="1"/>
    <c:dispBlanksAs val="gap"/>
    <c:showDLblsOverMax val="0"/>
  </c:chart>
  <c:spPr>
    <a:ln w="9525">
      <a:solidFill>
        <a:schemeClr val="tx1"/>
      </a:solidFill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txPr>
        <a:bodyPr/>
        <a:lstStyle/>
        <a:p>
          <a:pPr>
            <a:defRPr sz="1200"/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7499583379624485E-2"/>
          <c:y val="0.17518381795962065"/>
          <c:w val="0.58490080320293625"/>
          <c:h val="0.6502002651046435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Sheet1!$C$17</c:f>
              <c:strCache>
                <c:ptCount val="1"/>
                <c:pt idx="0">
                  <c:v>No of Accident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Sheet1!$B$18:$B$19</c:f>
              <c:strCache>
                <c:ptCount val="2"/>
                <c:pt idx="0">
                  <c:v>Before </c:v>
                </c:pt>
                <c:pt idx="1">
                  <c:v>After</c:v>
                </c:pt>
              </c:strCache>
            </c:strRef>
          </c:cat>
          <c:val>
            <c:numRef>
              <c:f>Sheet1!$C$18:$C$19</c:f>
              <c:numCache>
                <c:formatCode>General</c:formatCode>
                <c:ptCount val="2"/>
                <c:pt idx="0">
                  <c:v>2</c:v>
                </c:pt>
                <c:pt idx="1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9078272"/>
        <c:axId val="119092352"/>
      </c:barChart>
      <c:catAx>
        <c:axId val="11907827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19092352"/>
        <c:crosses val="autoZero"/>
        <c:auto val="1"/>
        <c:lblAlgn val="ctr"/>
        <c:lblOffset val="100"/>
        <c:noMultiLvlLbl val="0"/>
      </c:catAx>
      <c:valAx>
        <c:axId val="11909235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907827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spPr>
    <a:ln>
      <a:solidFill>
        <a:schemeClr val="tx1"/>
      </a:solidFill>
    </a:ln>
  </c:sp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DB4959-D97F-45B6-A90F-F16E7196FF46}" type="datetimeFigureOut">
              <a:rPr lang="en-US" smtClean="0"/>
              <a:t>10/22/2016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421733-CE4C-4BFB-9A45-13E616456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8571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1034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1034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6390EE-7199-453E-BA4A-0081D64B7242}" type="slidenum">
              <a:rPr lang="en-IN" altLang="en-US" smtClean="0">
                <a:solidFill>
                  <a:srgbClr val="000000"/>
                </a:solidFill>
              </a:rPr>
              <a:pPr/>
              <a:t>1</a:t>
            </a:fld>
            <a:endParaRPr lang="en-IN" alt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45201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2.xml"/><Relationship Id="rId5" Type="http://schemas.openxmlformats.org/officeDocument/2006/relationships/chart" Target="../charts/char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" name="Picture 3" descr="P:\Pramod\IMG_20160927_144016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1810" y="1747044"/>
            <a:ext cx="2126678" cy="1650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6018" name="Picture 9" descr="advik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87325" y="195263"/>
            <a:ext cx="1066800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6" name="Rectangle 40"/>
          <p:cNvSpPr>
            <a:spLocks noChangeArrowheads="1"/>
          </p:cNvSpPr>
          <p:nvPr/>
        </p:nvSpPr>
        <p:spPr bwMode="auto">
          <a:xfrm>
            <a:off x="3205163" y="838200"/>
            <a:ext cx="5786437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IDEA </a:t>
            </a:r>
            <a:r>
              <a:rPr lang="en-US" sz="1050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:-</a:t>
            </a:r>
            <a:r>
              <a:rPr lang="en-US" sz="1100" dirty="0">
                <a:solidFill>
                  <a:srgbClr val="000000"/>
                </a:solidFill>
                <a:latin typeface="Calibri" pitchFamily="34" charset="0"/>
              </a:rPr>
              <a:t>Fixture design needs to change</a:t>
            </a:r>
            <a:endParaRPr lang="en-US" altLang="en-US" sz="1100" dirty="0">
              <a:solidFill>
                <a:srgbClr val="000000"/>
              </a:solidFill>
              <a:latin typeface="Calibri" pitchFamily="34" charset="0"/>
            </a:endParaRPr>
          </a:p>
          <a:p>
            <a:pPr>
              <a:defRPr/>
            </a:pPr>
            <a:endParaRPr lang="en-US" altLang="en-US" sz="1050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150" name="Rectangle 2"/>
          <p:cNvSpPr>
            <a:spLocks noChangeArrowheads="1"/>
          </p:cNvSpPr>
          <p:nvPr/>
        </p:nvSpPr>
        <p:spPr bwMode="auto">
          <a:xfrm>
            <a:off x="158750" y="152400"/>
            <a:ext cx="883285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51" name="Rectangle 3"/>
          <p:cNvSpPr>
            <a:spLocks noChangeArrowheads="1"/>
          </p:cNvSpPr>
          <p:nvPr/>
        </p:nvSpPr>
        <p:spPr bwMode="auto">
          <a:xfrm>
            <a:off x="158750" y="152400"/>
            <a:ext cx="1447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1606550" y="152400"/>
            <a:ext cx="1979613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TPM CIRCLE NO :- </a:t>
            </a:r>
            <a:r>
              <a:rPr lang="en-US" sz="105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01</a:t>
            </a:r>
            <a:endParaRPr lang="en-US" sz="1050" dirty="0">
              <a:solidFill>
                <a:srgbClr val="0033CC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" name="Rectangle 5"/>
          <p:cNvSpPr>
            <a:spLocks noChangeArrowheads="1"/>
          </p:cNvSpPr>
          <p:nvPr/>
        </p:nvSpPr>
        <p:spPr bwMode="auto">
          <a:xfrm>
            <a:off x="1606550" y="304800"/>
            <a:ext cx="1979613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TPM CIRCLE NAME: </a:t>
            </a:r>
            <a:r>
              <a:rPr lang="en-US" sz="1050" b="1" dirty="0" err="1" smtClean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Decomp</a:t>
            </a:r>
            <a:endParaRPr 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" name="Rectangle 6"/>
          <p:cNvSpPr>
            <a:spLocks noChangeArrowheads="1"/>
          </p:cNvSpPr>
          <p:nvPr/>
        </p:nvSpPr>
        <p:spPr bwMode="auto">
          <a:xfrm>
            <a:off x="1606550" y="457200"/>
            <a:ext cx="1979613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DEPT :- </a:t>
            </a:r>
            <a:r>
              <a:rPr lang="en-US" sz="105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ASSEMBLY SHOP</a:t>
            </a:r>
          </a:p>
        </p:txBody>
      </p:sp>
      <p:sp>
        <p:nvSpPr>
          <p:cNvPr id="22" name="Rectangle 7"/>
          <p:cNvSpPr>
            <a:spLocks noChangeArrowheads="1"/>
          </p:cNvSpPr>
          <p:nvPr/>
        </p:nvSpPr>
        <p:spPr bwMode="auto">
          <a:xfrm>
            <a:off x="158750" y="609600"/>
            <a:ext cx="11430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CELL :-</a:t>
            </a:r>
            <a:r>
              <a:rPr lang="en-US" sz="1050" b="1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05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A362</a:t>
            </a:r>
            <a:endParaRPr lang="en-US" sz="105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3" name="Rectangle 8"/>
          <p:cNvSpPr>
            <a:spLocks noChangeArrowheads="1"/>
          </p:cNvSpPr>
          <p:nvPr/>
        </p:nvSpPr>
        <p:spPr bwMode="auto">
          <a:xfrm>
            <a:off x="1301750" y="609600"/>
            <a:ext cx="1903413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CELL NAME:- </a:t>
            </a:r>
            <a:r>
              <a:rPr lang="en-US" sz="1050" dirty="0" err="1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Dcomp</a:t>
            </a:r>
            <a:r>
              <a:rPr lang="en-US" sz="105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 </a:t>
            </a:r>
            <a:r>
              <a:rPr lang="en-US" sz="105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Assly</a:t>
            </a:r>
          </a:p>
        </p:txBody>
      </p:sp>
      <p:sp>
        <p:nvSpPr>
          <p:cNvPr id="24" name="Rectangle 9"/>
          <p:cNvSpPr>
            <a:spLocks noChangeArrowheads="1"/>
          </p:cNvSpPr>
          <p:nvPr/>
        </p:nvSpPr>
        <p:spPr bwMode="auto">
          <a:xfrm>
            <a:off x="3586163" y="152400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ACTIVITY</a:t>
            </a:r>
          </a:p>
        </p:txBody>
      </p:sp>
      <p:sp>
        <p:nvSpPr>
          <p:cNvPr id="25" name="Rectangle 10"/>
          <p:cNvSpPr>
            <a:spLocks noChangeArrowheads="1"/>
          </p:cNvSpPr>
          <p:nvPr/>
        </p:nvSpPr>
        <p:spPr bwMode="auto">
          <a:xfrm>
            <a:off x="3586163" y="304800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LOSS NO. / STEP</a:t>
            </a:r>
          </a:p>
        </p:txBody>
      </p:sp>
      <p:sp>
        <p:nvSpPr>
          <p:cNvPr id="26" name="Rectangle 11"/>
          <p:cNvSpPr>
            <a:spLocks noChangeArrowheads="1"/>
          </p:cNvSpPr>
          <p:nvPr/>
        </p:nvSpPr>
        <p:spPr bwMode="auto">
          <a:xfrm>
            <a:off x="3586163" y="457200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RESULT AREA</a:t>
            </a:r>
          </a:p>
        </p:txBody>
      </p:sp>
      <p:sp>
        <p:nvSpPr>
          <p:cNvPr id="27" name="Rectangle 12"/>
          <p:cNvSpPr>
            <a:spLocks noChangeArrowheads="1"/>
          </p:cNvSpPr>
          <p:nvPr/>
        </p:nvSpPr>
        <p:spPr bwMode="auto">
          <a:xfrm>
            <a:off x="3205163" y="609600"/>
            <a:ext cx="3121025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MACHINE / STAGE  :- </a:t>
            </a:r>
            <a:r>
              <a:rPr lang="en-US" sz="105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Riveting stage</a:t>
            </a:r>
            <a:endParaRPr 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8" name="Rectangle 13"/>
          <p:cNvSpPr>
            <a:spLocks noChangeArrowheads="1"/>
          </p:cNvSpPr>
          <p:nvPr/>
        </p:nvSpPr>
        <p:spPr bwMode="auto">
          <a:xfrm>
            <a:off x="6326188" y="609600"/>
            <a:ext cx="2665412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OPERATION  </a:t>
            </a:r>
            <a:r>
              <a:rPr lang="en-US" sz="1050" dirty="0" smtClean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Riveting</a:t>
            </a:r>
            <a:endParaRPr 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62" name="Rectangle 14"/>
          <p:cNvSpPr>
            <a:spLocks noChangeArrowheads="1"/>
          </p:cNvSpPr>
          <p:nvPr/>
        </p:nvSpPr>
        <p:spPr bwMode="auto">
          <a:xfrm>
            <a:off x="4803775" y="1524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KK</a:t>
            </a:r>
          </a:p>
        </p:txBody>
      </p:sp>
      <p:sp>
        <p:nvSpPr>
          <p:cNvPr id="6163" name="Rectangle 15"/>
          <p:cNvSpPr>
            <a:spLocks noChangeArrowheads="1"/>
          </p:cNvSpPr>
          <p:nvPr/>
        </p:nvSpPr>
        <p:spPr bwMode="auto">
          <a:xfrm>
            <a:off x="7240588" y="152400"/>
            <a:ext cx="1751012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6035" name="WordArt 16"/>
          <p:cNvSpPr>
            <a:spLocks noChangeArrowheads="1" noChangeShapeType="1" noTextEdit="1"/>
          </p:cNvSpPr>
          <p:nvPr/>
        </p:nvSpPr>
        <p:spPr bwMode="auto">
          <a:xfrm>
            <a:off x="7316788" y="228600"/>
            <a:ext cx="1598612" cy="2714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105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1F497D"/>
                </a:solidFill>
                <a:latin typeface="Calibri"/>
              </a:rPr>
              <a:t>KAIZEN  </a:t>
            </a:r>
            <a:r>
              <a:rPr lang="en-US" sz="105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1F497D"/>
                </a:solidFill>
                <a:latin typeface="Calibri"/>
              </a:rPr>
              <a:t>IDEA SHEET</a:t>
            </a:r>
          </a:p>
        </p:txBody>
      </p:sp>
      <p:sp>
        <p:nvSpPr>
          <p:cNvPr id="6165" name="Rectangle 17"/>
          <p:cNvSpPr>
            <a:spLocks noChangeArrowheads="1"/>
          </p:cNvSpPr>
          <p:nvPr/>
        </p:nvSpPr>
        <p:spPr bwMode="auto">
          <a:xfrm>
            <a:off x="5108575" y="152400"/>
            <a:ext cx="304800" cy="15240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QM</a:t>
            </a:r>
          </a:p>
        </p:txBody>
      </p:sp>
      <p:sp>
        <p:nvSpPr>
          <p:cNvPr id="6166" name="Rectangle 18"/>
          <p:cNvSpPr>
            <a:spLocks noChangeArrowheads="1"/>
          </p:cNvSpPr>
          <p:nvPr/>
        </p:nvSpPr>
        <p:spPr bwMode="auto">
          <a:xfrm>
            <a:off x="5413375" y="1524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PM</a:t>
            </a:r>
          </a:p>
        </p:txBody>
      </p:sp>
      <p:sp>
        <p:nvSpPr>
          <p:cNvPr id="6167" name="Rectangle 19"/>
          <p:cNvSpPr>
            <a:spLocks noChangeArrowheads="1"/>
          </p:cNvSpPr>
          <p:nvPr/>
        </p:nvSpPr>
        <p:spPr bwMode="auto">
          <a:xfrm>
            <a:off x="5718175" y="152400"/>
            <a:ext cx="303213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JH</a:t>
            </a:r>
          </a:p>
        </p:txBody>
      </p:sp>
      <p:sp>
        <p:nvSpPr>
          <p:cNvPr id="6168" name="Rectangle 20"/>
          <p:cNvSpPr>
            <a:spLocks noChangeArrowheads="1"/>
          </p:cNvSpPr>
          <p:nvPr/>
        </p:nvSpPr>
        <p:spPr bwMode="auto">
          <a:xfrm>
            <a:off x="6021388" y="1524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SHE</a:t>
            </a:r>
          </a:p>
        </p:txBody>
      </p:sp>
      <p:sp>
        <p:nvSpPr>
          <p:cNvPr id="6169" name="Rectangle 21"/>
          <p:cNvSpPr>
            <a:spLocks noChangeArrowheads="1"/>
          </p:cNvSpPr>
          <p:nvPr/>
        </p:nvSpPr>
        <p:spPr bwMode="auto">
          <a:xfrm>
            <a:off x="6326188" y="1524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OT</a:t>
            </a:r>
          </a:p>
        </p:txBody>
      </p:sp>
      <p:sp>
        <p:nvSpPr>
          <p:cNvPr id="6170" name="Rectangle 22"/>
          <p:cNvSpPr>
            <a:spLocks noChangeArrowheads="1"/>
          </p:cNvSpPr>
          <p:nvPr/>
        </p:nvSpPr>
        <p:spPr bwMode="auto">
          <a:xfrm>
            <a:off x="6630988" y="152400"/>
            <a:ext cx="304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DM</a:t>
            </a:r>
          </a:p>
        </p:txBody>
      </p:sp>
      <p:sp>
        <p:nvSpPr>
          <p:cNvPr id="6171" name="Rectangle 23"/>
          <p:cNvSpPr>
            <a:spLocks noChangeArrowheads="1"/>
          </p:cNvSpPr>
          <p:nvPr/>
        </p:nvSpPr>
        <p:spPr bwMode="auto">
          <a:xfrm>
            <a:off x="6935788" y="1524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E&amp;T</a:t>
            </a:r>
          </a:p>
        </p:txBody>
      </p:sp>
      <p:sp>
        <p:nvSpPr>
          <p:cNvPr id="6172" name="Rectangle 24"/>
          <p:cNvSpPr>
            <a:spLocks noChangeArrowheads="1"/>
          </p:cNvSpPr>
          <p:nvPr/>
        </p:nvSpPr>
        <p:spPr bwMode="auto">
          <a:xfrm>
            <a:off x="4803775" y="3048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73" name="Rectangle 25"/>
          <p:cNvSpPr>
            <a:spLocks noChangeArrowheads="1"/>
          </p:cNvSpPr>
          <p:nvPr/>
        </p:nvSpPr>
        <p:spPr bwMode="auto">
          <a:xfrm>
            <a:off x="5108575" y="3048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74" name="Rectangle 26"/>
          <p:cNvSpPr>
            <a:spLocks noChangeArrowheads="1"/>
          </p:cNvSpPr>
          <p:nvPr/>
        </p:nvSpPr>
        <p:spPr bwMode="auto">
          <a:xfrm>
            <a:off x="5413375" y="3048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75" name="Rectangle 27"/>
          <p:cNvSpPr>
            <a:spLocks noChangeArrowheads="1"/>
          </p:cNvSpPr>
          <p:nvPr/>
        </p:nvSpPr>
        <p:spPr bwMode="auto">
          <a:xfrm>
            <a:off x="5718175" y="304800"/>
            <a:ext cx="303213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76" name="Rectangle 28"/>
          <p:cNvSpPr>
            <a:spLocks noChangeArrowheads="1"/>
          </p:cNvSpPr>
          <p:nvPr/>
        </p:nvSpPr>
        <p:spPr bwMode="auto">
          <a:xfrm>
            <a:off x="6021388" y="3048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77" name="Rectangle 29"/>
          <p:cNvSpPr>
            <a:spLocks noChangeArrowheads="1"/>
          </p:cNvSpPr>
          <p:nvPr/>
        </p:nvSpPr>
        <p:spPr bwMode="auto">
          <a:xfrm>
            <a:off x="6326188" y="3048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78" name="Rectangle 30"/>
          <p:cNvSpPr>
            <a:spLocks noChangeArrowheads="1"/>
          </p:cNvSpPr>
          <p:nvPr/>
        </p:nvSpPr>
        <p:spPr bwMode="auto">
          <a:xfrm>
            <a:off x="6630988" y="3048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79" name="Rectangle 31"/>
          <p:cNvSpPr>
            <a:spLocks noChangeArrowheads="1"/>
          </p:cNvSpPr>
          <p:nvPr/>
        </p:nvSpPr>
        <p:spPr bwMode="auto">
          <a:xfrm>
            <a:off x="6935788" y="3048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80" name="Rectangle 32"/>
          <p:cNvSpPr>
            <a:spLocks noChangeArrowheads="1"/>
          </p:cNvSpPr>
          <p:nvPr/>
        </p:nvSpPr>
        <p:spPr bwMode="auto">
          <a:xfrm>
            <a:off x="4803775" y="4572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</a:t>
            </a:r>
          </a:p>
        </p:txBody>
      </p:sp>
      <p:sp>
        <p:nvSpPr>
          <p:cNvPr id="6181" name="Rectangle 33"/>
          <p:cNvSpPr>
            <a:spLocks noChangeArrowheads="1"/>
          </p:cNvSpPr>
          <p:nvPr/>
        </p:nvSpPr>
        <p:spPr bwMode="auto">
          <a:xfrm>
            <a:off x="5108575" y="457200"/>
            <a:ext cx="304800" cy="15240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Q</a:t>
            </a:r>
          </a:p>
        </p:txBody>
      </p:sp>
      <p:sp>
        <p:nvSpPr>
          <p:cNvPr id="6182" name="Rectangle 34"/>
          <p:cNvSpPr>
            <a:spLocks noChangeArrowheads="1"/>
          </p:cNvSpPr>
          <p:nvPr/>
        </p:nvSpPr>
        <p:spPr bwMode="auto">
          <a:xfrm>
            <a:off x="5413375" y="457200"/>
            <a:ext cx="608013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A</a:t>
            </a:r>
          </a:p>
        </p:txBody>
      </p:sp>
      <p:sp>
        <p:nvSpPr>
          <p:cNvPr id="6183" name="Rectangle 35"/>
          <p:cNvSpPr>
            <a:spLocks noChangeArrowheads="1"/>
          </p:cNvSpPr>
          <p:nvPr/>
        </p:nvSpPr>
        <p:spPr bwMode="auto">
          <a:xfrm>
            <a:off x="6021388" y="4572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C</a:t>
            </a:r>
          </a:p>
        </p:txBody>
      </p:sp>
      <p:sp>
        <p:nvSpPr>
          <p:cNvPr id="6184" name="Rectangle 36"/>
          <p:cNvSpPr>
            <a:spLocks noChangeArrowheads="1"/>
          </p:cNvSpPr>
          <p:nvPr/>
        </p:nvSpPr>
        <p:spPr bwMode="auto">
          <a:xfrm>
            <a:off x="6326188" y="4572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</a:t>
            </a:r>
          </a:p>
        </p:txBody>
      </p:sp>
      <p:sp>
        <p:nvSpPr>
          <p:cNvPr id="6185" name="Rectangle 37"/>
          <p:cNvSpPr>
            <a:spLocks noChangeArrowheads="1"/>
          </p:cNvSpPr>
          <p:nvPr/>
        </p:nvSpPr>
        <p:spPr bwMode="auto">
          <a:xfrm>
            <a:off x="6630988" y="457200"/>
            <a:ext cx="304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latin typeface="Calibri" pitchFamily="34" charset="0"/>
                <a:cs typeface="Calibri" pitchFamily="34" charset="0"/>
              </a:rPr>
              <a:t>S</a:t>
            </a:r>
          </a:p>
        </p:txBody>
      </p:sp>
      <p:sp>
        <p:nvSpPr>
          <p:cNvPr id="6186" name="Rectangle 38"/>
          <p:cNvSpPr>
            <a:spLocks noChangeArrowheads="1"/>
          </p:cNvSpPr>
          <p:nvPr/>
        </p:nvSpPr>
        <p:spPr bwMode="auto">
          <a:xfrm>
            <a:off x="6935788" y="4572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</a:t>
            </a:r>
          </a:p>
        </p:txBody>
      </p:sp>
      <p:sp>
        <p:nvSpPr>
          <p:cNvPr id="1067" name="Rectangle 39"/>
          <p:cNvSpPr>
            <a:spLocks noChangeArrowheads="1"/>
          </p:cNvSpPr>
          <p:nvPr/>
        </p:nvSpPr>
        <p:spPr bwMode="auto">
          <a:xfrm>
            <a:off x="158750" y="838200"/>
            <a:ext cx="3046413" cy="51909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altLang="en-US" sz="1050" b="1" dirty="0">
                <a:solidFill>
                  <a:srgbClr val="0000CC"/>
                </a:solidFill>
                <a:latin typeface="Calibri" pitchFamily="34" charset="0"/>
              </a:rPr>
              <a:t>KAIZEN THEME : </a:t>
            </a:r>
            <a:r>
              <a:rPr lang="en-US" altLang="en-US" sz="1100" dirty="0">
                <a:solidFill>
                  <a:srgbClr val="000000"/>
                </a:solidFill>
                <a:latin typeface="Calibri" pitchFamily="34" charset="0"/>
              </a:rPr>
              <a:t>To </a:t>
            </a:r>
            <a:r>
              <a:rPr lang="en-US" altLang="en-US" sz="1100" dirty="0" smtClean="0">
                <a:solidFill>
                  <a:srgbClr val="000000"/>
                </a:solidFill>
                <a:latin typeface="Calibri" pitchFamily="34" charset="0"/>
              </a:rPr>
              <a:t>improve safety and reduce rejection at  riveting stage  in A362</a:t>
            </a:r>
            <a:endParaRPr lang="en-US" altLang="en-US" sz="11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068" name="Rectangle 41"/>
          <p:cNvSpPr>
            <a:spLocks noChangeArrowheads="1"/>
          </p:cNvSpPr>
          <p:nvPr/>
        </p:nvSpPr>
        <p:spPr bwMode="auto">
          <a:xfrm>
            <a:off x="168275" y="1355725"/>
            <a:ext cx="3046403" cy="473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altLang="en-US" sz="1050" b="1" dirty="0">
                <a:solidFill>
                  <a:srgbClr val="0033CC"/>
                </a:solidFill>
                <a:latin typeface="Calibri" pitchFamily="34" charset="0"/>
              </a:rPr>
              <a:t>Problem present status </a:t>
            </a:r>
            <a:r>
              <a:rPr lang="en-US" altLang="en-US" sz="1050" b="1" dirty="0" smtClean="0">
                <a:solidFill>
                  <a:srgbClr val="0033CC"/>
                </a:solidFill>
                <a:latin typeface="Calibri" pitchFamily="34" charset="0"/>
              </a:rPr>
              <a:t>:-</a:t>
            </a:r>
            <a:r>
              <a:rPr lang="en-US" altLang="en-US" sz="1100" dirty="0" smtClean="0">
                <a:solidFill>
                  <a:srgbClr val="000000"/>
                </a:solidFill>
                <a:latin typeface="Calibri" pitchFamily="34" charset="0"/>
              </a:rPr>
              <a:t>Unsafe condition at  riveting stage in A362 cell.</a:t>
            </a:r>
            <a:endParaRPr lang="en-US" altLang="en-US" sz="11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86060" name="Rectangle 43"/>
          <p:cNvSpPr>
            <a:spLocks noChangeArrowheads="1"/>
          </p:cNvSpPr>
          <p:nvPr/>
        </p:nvSpPr>
        <p:spPr bwMode="auto">
          <a:xfrm>
            <a:off x="3214678" y="1143000"/>
            <a:ext cx="3259147" cy="25130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1000" b="1" dirty="0">
                <a:solidFill>
                  <a:srgbClr val="0033CC"/>
                </a:solidFill>
                <a:latin typeface="Calibri" pitchFamily="34" charset="0"/>
              </a:rPr>
              <a:t>COUNTERMEASURE</a:t>
            </a:r>
            <a:r>
              <a:rPr lang="en-US" altLang="en-US" sz="1000" dirty="0">
                <a:solidFill>
                  <a:srgbClr val="000000"/>
                </a:solidFill>
                <a:latin typeface="Calibri" pitchFamily="34" charset="0"/>
              </a:rPr>
              <a:t>:- </a:t>
            </a:r>
          </a:p>
          <a:p>
            <a:r>
              <a:rPr lang="en-US" sz="1100" dirty="0">
                <a:solidFill>
                  <a:srgbClr val="000000"/>
                </a:solidFill>
                <a:latin typeface="Calibri" pitchFamily="34" charset="0"/>
              </a:rPr>
              <a:t>1) </a:t>
            </a:r>
            <a:r>
              <a:rPr lang="en-US" sz="1100" dirty="0" smtClean="0">
                <a:solidFill>
                  <a:srgbClr val="000000"/>
                </a:solidFill>
                <a:latin typeface="Calibri" pitchFamily="34" charset="0"/>
              </a:rPr>
              <a:t>New fixture modified  with job holding clamp for job holding by clamp at riveting stage.</a:t>
            </a:r>
            <a:endParaRPr lang="en-US" altLang="en-US" sz="11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58" name="Rectangle 44"/>
          <p:cNvSpPr>
            <a:spLocks noChangeArrowheads="1"/>
          </p:cNvSpPr>
          <p:nvPr/>
        </p:nvSpPr>
        <p:spPr bwMode="auto">
          <a:xfrm>
            <a:off x="6478588" y="1143000"/>
            <a:ext cx="1295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BENCHMARK</a:t>
            </a:r>
          </a:p>
        </p:txBody>
      </p:sp>
      <p:sp>
        <p:nvSpPr>
          <p:cNvPr id="59" name="Rectangle 45"/>
          <p:cNvSpPr>
            <a:spLocks noChangeArrowheads="1"/>
          </p:cNvSpPr>
          <p:nvPr/>
        </p:nvSpPr>
        <p:spPr bwMode="auto">
          <a:xfrm>
            <a:off x="6478588" y="1295400"/>
            <a:ext cx="1295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TARGET</a:t>
            </a:r>
          </a:p>
        </p:txBody>
      </p:sp>
      <p:sp>
        <p:nvSpPr>
          <p:cNvPr id="60" name="Rectangle 46"/>
          <p:cNvSpPr>
            <a:spLocks noChangeArrowheads="1"/>
          </p:cNvSpPr>
          <p:nvPr/>
        </p:nvSpPr>
        <p:spPr bwMode="auto">
          <a:xfrm>
            <a:off x="6478588" y="1447800"/>
            <a:ext cx="1295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KAIZEN START</a:t>
            </a:r>
          </a:p>
        </p:txBody>
      </p:sp>
      <p:sp>
        <p:nvSpPr>
          <p:cNvPr id="61" name="Rectangle 47"/>
          <p:cNvSpPr>
            <a:spLocks noChangeArrowheads="1"/>
          </p:cNvSpPr>
          <p:nvPr/>
        </p:nvSpPr>
        <p:spPr bwMode="auto">
          <a:xfrm>
            <a:off x="6478588" y="1600200"/>
            <a:ext cx="1295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KAIZEN FINISH</a:t>
            </a:r>
          </a:p>
        </p:txBody>
      </p:sp>
      <p:sp>
        <p:nvSpPr>
          <p:cNvPr id="62" name="Rectangle 48"/>
          <p:cNvSpPr>
            <a:spLocks noChangeArrowheads="1"/>
          </p:cNvSpPr>
          <p:nvPr/>
        </p:nvSpPr>
        <p:spPr bwMode="auto">
          <a:xfrm>
            <a:off x="7773988" y="1143000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en-US" sz="105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05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Nos</a:t>
            </a:r>
          </a:p>
        </p:txBody>
      </p:sp>
      <p:sp>
        <p:nvSpPr>
          <p:cNvPr id="63" name="Rectangle 49"/>
          <p:cNvSpPr>
            <a:spLocks noChangeArrowheads="1"/>
          </p:cNvSpPr>
          <p:nvPr/>
        </p:nvSpPr>
        <p:spPr bwMode="auto">
          <a:xfrm>
            <a:off x="7773988" y="1295400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sz="105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  </a:t>
            </a:r>
            <a:r>
              <a:rPr lang="en-US" sz="105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Nos</a:t>
            </a:r>
          </a:p>
        </p:txBody>
      </p:sp>
      <p:sp>
        <p:nvSpPr>
          <p:cNvPr id="64" name="Rectangle 50"/>
          <p:cNvSpPr>
            <a:spLocks noChangeArrowheads="1"/>
          </p:cNvSpPr>
          <p:nvPr/>
        </p:nvSpPr>
        <p:spPr bwMode="auto">
          <a:xfrm>
            <a:off x="7773988" y="1447800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20.07.2016</a:t>
            </a:r>
            <a:endParaRPr lang="en-US" sz="105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5" name="Rectangle 51"/>
          <p:cNvSpPr>
            <a:spLocks noChangeArrowheads="1"/>
          </p:cNvSpPr>
          <p:nvPr/>
        </p:nvSpPr>
        <p:spPr bwMode="auto">
          <a:xfrm>
            <a:off x="7773988" y="1600200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10.08.2016</a:t>
            </a:r>
            <a:endParaRPr lang="en-US" sz="105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99" name="Rectangle 55"/>
          <p:cNvSpPr>
            <a:spLocks noChangeArrowheads="1"/>
          </p:cNvSpPr>
          <p:nvPr/>
        </p:nvSpPr>
        <p:spPr bwMode="auto">
          <a:xfrm>
            <a:off x="6478588" y="2362200"/>
            <a:ext cx="25130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alt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BENEFITS :-</a:t>
            </a:r>
          </a:p>
        </p:txBody>
      </p:sp>
      <p:sp>
        <p:nvSpPr>
          <p:cNvPr id="68" name="Rectangle 57"/>
          <p:cNvSpPr>
            <a:spLocks noChangeArrowheads="1"/>
          </p:cNvSpPr>
          <p:nvPr/>
        </p:nvSpPr>
        <p:spPr bwMode="auto">
          <a:xfrm>
            <a:off x="6478588" y="2514600"/>
            <a:ext cx="2513012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/>
          <a:lstStyle/>
          <a:p>
            <a:pPr marL="228600" indent="-228600">
              <a:spcBef>
                <a:spcPct val="20000"/>
              </a:spcBef>
              <a:buFontTx/>
              <a:buAutoNum type="arabicParenR"/>
              <a:defRPr/>
            </a:pPr>
            <a:endParaRPr lang="en-US" altLang="en-US" sz="105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01" name="Rectangle 59"/>
          <p:cNvSpPr>
            <a:spLocks noChangeArrowheads="1"/>
          </p:cNvSpPr>
          <p:nvPr/>
        </p:nvSpPr>
        <p:spPr bwMode="auto">
          <a:xfrm>
            <a:off x="152400" y="6019800"/>
            <a:ext cx="3046413" cy="2301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/>
          <a:lstStyle/>
          <a:p>
            <a:pPr>
              <a:defRPr/>
            </a:pPr>
            <a:r>
              <a:rPr lang="en-US" altLang="en-US" sz="1050" b="1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MANAGER’S SIGN :- </a:t>
            </a:r>
            <a:r>
              <a:rPr lang="en-US" altLang="en-US" sz="105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altLang="en-US" sz="105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Janardan Sathe</a:t>
            </a: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02" name="Rectangle 60"/>
          <p:cNvSpPr>
            <a:spLocks noChangeArrowheads="1"/>
          </p:cNvSpPr>
          <p:nvPr/>
        </p:nvSpPr>
        <p:spPr bwMode="auto">
          <a:xfrm>
            <a:off x="152400" y="5791200"/>
            <a:ext cx="3057525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/>
          <a:lstStyle/>
          <a:p>
            <a:pPr>
              <a:defRPr/>
            </a:pPr>
            <a:r>
              <a:rPr lang="en-US" altLang="en-US" sz="1050" b="1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REGISTERED BY :- </a:t>
            </a: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altLang="en-US" sz="105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Samadhan Bankar</a:t>
            </a:r>
            <a:endParaRPr lang="en-US" altLang="en-US" sz="1050" dirty="0">
              <a:solidFill>
                <a:srgbClr val="0033CC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03" name="Rectangle 61"/>
          <p:cNvSpPr>
            <a:spLocks noChangeArrowheads="1"/>
          </p:cNvSpPr>
          <p:nvPr/>
        </p:nvSpPr>
        <p:spPr bwMode="auto">
          <a:xfrm>
            <a:off x="153988" y="5522912"/>
            <a:ext cx="3046412" cy="26354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/>
          <a:lstStyle/>
          <a:p>
            <a:pPr>
              <a:defRPr/>
            </a:pPr>
            <a:r>
              <a:rPr lang="en-US" altLang="en-US" sz="1050" b="1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REGISTRATION NO. &amp; DATE : </a:t>
            </a:r>
            <a:r>
              <a:rPr lang="en-US" altLang="en-US" sz="105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10.09..2016</a:t>
            </a: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6075" name="Rectangle 62"/>
          <p:cNvSpPr>
            <a:spLocks noChangeArrowheads="1"/>
          </p:cNvSpPr>
          <p:nvPr/>
        </p:nvSpPr>
        <p:spPr bwMode="auto">
          <a:xfrm>
            <a:off x="158750" y="3679825"/>
            <a:ext cx="3041650" cy="139939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1100" b="1" dirty="0">
                <a:solidFill>
                  <a:srgbClr val="0000CC"/>
                </a:solidFill>
                <a:latin typeface="Calibri" pitchFamily="34" charset="0"/>
              </a:rPr>
              <a:t>WHY - WHY ANALYSIS :-</a:t>
            </a:r>
            <a:r>
              <a:rPr lang="en-US" altLang="en-US" sz="1100" b="1" dirty="0">
                <a:solidFill>
                  <a:srgbClr val="0000FF"/>
                </a:solidFill>
                <a:latin typeface="Calibri" pitchFamily="34" charset="0"/>
              </a:rPr>
              <a:t> </a:t>
            </a:r>
          </a:p>
          <a:p>
            <a:r>
              <a:rPr lang="en-US" altLang="en-US" sz="1100" b="1" dirty="0">
                <a:solidFill>
                  <a:srgbClr val="0000FF"/>
                </a:solidFill>
                <a:latin typeface="Calibri" pitchFamily="34" charset="0"/>
              </a:rPr>
              <a:t>Why1</a:t>
            </a:r>
            <a:r>
              <a:rPr lang="en-US" altLang="en-US" sz="1100" b="1" dirty="0">
                <a:solidFill>
                  <a:srgbClr val="0000CC"/>
                </a:solidFill>
                <a:latin typeface="Calibri" pitchFamily="34" charset="0"/>
              </a:rPr>
              <a:t> </a:t>
            </a:r>
            <a:r>
              <a:rPr lang="en-US" altLang="en-US" sz="1100" b="1" dirty="0" smtClean="0">
                <a:solidFill>
                  <a:srgbClr val="0033CC"/>
                </a:solidFill>
                <a:latin typeface="Calibri" pitchFamily="34" charset="0"/>
              </a:rPr>
              <a:t>:-</a:t>
            </a:r>
            <a:r>
              <a:rPr lang="en-US" altLang="en-US" sz="1100" dirty="0" smtClean="0">
                <a:solidFill>
                  <a:srgbClr val="000000"/>
                </a:solidFill>
                <a:latin typeface="Calibri" pitchFamily="34" charset="0"/>
              </a:rPr>
              <a:t>.Crack riveting  found and </a:t>
            </a:r>
            <a:r>
              <a:rPr lang="en-US" altLang="en-US" sz="1100" dirty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en-US" altLang="en-US" sz="1100" dirty="0" smtClean="0">
                <a:solidFill>
                  <a:srgbClr val="000000"/>
                </a:solidFill>
                <a:latin typeface="Calibri" pitchFamily="34" charset="0"/>
              </a:rPr>
              <a:t>accident happen at riveting stage.</a:t>
            </a:r>
            <a:endParaRPr lang="en-US" altLang="en-US" sz="1100" dirty="0">
              <a:solidFill>
                <a:srgbClr val="000000"/>
              </a:solidFill>
              <a:latin typeface="Calibri" pitchFamily="34" charset="0"/>
            </a:endParaRPr>
          </a:p>
          <a:p>
            <a:r>
              <a:rPr lang="en-US" altLang="en-US" sz="1100" b="1" dirty="0">
                <a:solidFill>
                  <a:srgbClr val="0000FF"/>
                </a:solidFill>
                <a:latin typeface="Calibri" pitchFamily="34" charset="0"/>
              </a:rPr>
              <a:t>Why2</a:t>
            </a:r>
            <a:r>
              <a:rPr lang="en-US" altLang="en-US" sz="1100" b="1" dirty="0" smtClean="0">
                <a:solidFill>
                  <a:srgbClr val="000000"/>
                </a:solidFill>
                <a:latin typeface="Calibri" pitchFamily="34" charset="0"/>
              </a:rPr>
              <a:t>:-</a:t>
            </a:r>
            <a:r>
              <a:rPr lang="en-US" altLang="en-US" sz="1100" dirty="0" smtClean="0">
                <a:solidFill>
                  <a:srgbClr val="000000"/>
                </a:solidFill>
                <a:latin typeface="Calibri" pitchFamily="34" charset="0"/>
              </a:rPr>
              <a:t>Unsafe condition at riveting stage.</a:t>
            </a:r>
            <a:endParaRPr lang="en-US" altLang="en-US" sz="1100" dirty="0">
              <a:solidFill>
                <a:srgbClr val="000000"/>
              </a:solidFill>
              <a:latin typeface="Calibri" pitchFamily="34" charset="0"/>
            </a:endParaRPr>
          </a:p>
          <a:p>
            <a:r>
              <a:rPr lang="en-US" altLang="en-US" sz="1100" b="1" dirty="0">
                <a:solidFill>
                  <a:srgbClr val="0000FF"/>
                </a:solidFill>
                <a:latin typeface="Calibri" pitchFamily="34" charset="0"/>
              </a:rPr>
              <a:t>Why3</a:t>
            </a:r>
            <a:r>
              <a:rPr lang="en-US" altLang="en-US" sz="1100" b="1" dirty="0">
                <a:solidFill>
                  <a:srgbClr val="0000CC"/>
                </a:solidFill>
                <a:latin typeface="Calibri" pitchFamily="34" charset="0"/>
              </a:rPr>
              <a:t> </a:t>
            </a:r>
            <a:r>
              <a:rPr lang="en-US" altLang="en-US" sz="1100" b="1" dirty="0" smtClean="0">
                <a:solidFill>
                  <a:srgbClr val="000000"/>
                </a:solidFill>
                <a:latin typeface="Calibri" pitchFamily="34" charset="0"/>
              </a:rPr>
              <a:t>:-</a:t>
            </a:r>
            <a:r>
              <a:rPr lang="en-US" altLang="en-US" sz="1100" dirty="0" smtClean="0">
                <a:solidFill>
                  <a:srgbClr val="000000"/>
                </a:solidFill>
                <a:latin typeface="Calibri" pitchFamily="34" charset="0"/>
              </a:rPr>
              <a:t>Job holding is by manually during riveting. </a:t>
            </a:r>
            <a:r>
              <a:rPr lang="en-US" altLang="en-US" sz="1100" b="1" dirty="0" smtClean="0">
                <a:solidFill>
                  <a:srgbClr val="0000FF"/>
                </a:solidFill>
                <a:latin typeface="Calibri" pitchFamily="34" charset="0"/>
              </a:rPr>
              <a:t>Why4</a:t>
            </a:r>
            <a:r>
              <a:rPr lang="en-US" altLang="en-US" sz="1100" b="1" dirty="0" smtClean="0">
                <a:solidFill>
                  <a:srgbClr val="0000CC"/>
                </a:solidFill>
                <a:latin typeface="Calibri" pitchFamily="34" charset="0"/>
              </a:rPr>
              <a:t> </a:t>
            </a:r>
            <a:r>
              <a:rPr lang="en-US" altLang="en-US" sz="1100" b="1" dirty="0" smtClean="0">
                <a:solidFill>
                  <a:srgbClr val="000000"/>
                </a:solidFill>
                <a:latin typeface="Calibri" pitchFamily="34" charset="0"/>
              </a:rPr>
              <a:t>:-</a:t>
            </a:r>
            <a:r>
              <a:rPr lang="en-US" altLang="en-US" sz="1100" dirty="0" smtClean="0">
                <a:solidFill>
                  <a:srgbClr val="000000"/>
                </a:solidFill>
                <a:latin typeface="Calibri" pitchFamily="34" charset="0"/>
              </a:rPr>
              <a:t>No proper job holding fixture.</a:t>
            </a:r>
            <a:endParaRPr lang="en-US" altLang="en-US" sz="1100" dirty="0">
              <a:solidFill>
                <a:srgbClr val="000000"/>
              </a:solidFill>
              <a:latin typeface="Calibri" pitchFamily="34" charset="0"/>
            </a:endParaRPr>
          </a:p>
          <a:p>
            <a:r>
              <a:rPr lang="en-US" altLang="en-US" sz="1100" b="1" dirty="0" smtClean="0">
                <a:solidFill>
                  <a:srgbClr val="0000FF"/>
                </a:solidFill>
                <a:latin typeface="Calibri" pitchFamily="34" charset="0"/>
              </a:rPr>
              <a:t>Why5</a:t>
            </a:r>
            <a:r>
              <a:rPr lang="en-US" altLang="en-US" sz="1100" b="1" dirty="0" smtClean="0">
                <a:solidFill>
                  <a:srgbClr val="0000CC"/>
                </a:solidFill>
                <a:latin typeface="Calibri" pitchFamily="34" charset="0"/>
              </a:rPr>
              <a:t> </a:t>
            </a:r>
            <a:r>
              <a:rPr lang="en-US" altLang="en-US" sz="1100" b="1" dirty="0" smtClean="0">
                <a:solidFill>
                  <a:srgbClr val="000000"/>
                </a:solidFill>
                <a:latin typeface="Calibri" pitchFamily="34" charset="0"/>
              </a:rPr>
              <a:t>:-Weak </a:t>
            </a:r>
            <a:r>
              <a:rPr lang="en-US" altLang="en-US" sz="1100" dirty="0" smtClean="0">
                <a:solidFill>
                  <a:srgbClr val="000000"/>
                </a:solidFill>
                <a:latin typeface="Calibri" pitchFamily="34" charset="0"/>
              </a:rPr>
              <a:t>Fixture design for job holding.   </a:t>
            </a:r>
            <a:endParaRPr lang="en-US" altLang="en-US" sz="1100" dirty="0">
              <a:solidFill>
                <a:srgbClr val="000000"/>
              </a:solidFill>
              <a:latin typeface="Calibri" pitchFamily="34" charset="0"/>
            </a:endParaRPr>
          </a:p>
          <a:p>
            <a:endParaRPr lang="en-US" altLang="en-US" sz="11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6205" name="Rectangle 63"/>
          <p:cNvSpPr>
            <a:spLocks noChangeArrowheads="1"/>
          </p:cNvSpPr>
          <p:nvPr/>
        </p:nvSpPr>
        <p:spPr bwMode="auto">
          <a:xfrm>
            <a:off x="3205163" y="3657600"/>
            <a:ext cx="3273425" cy="284323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/>
          <a:lstStyle/>
          <a:p>
            <a:pPr>
              <a:defRPr/>
            </a:pPr>
            <a:r>
              <a:rPr lang="en-US" altLang="en-US" sz="1050" b="1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RESULT :-</a:t>
            </a:r>
            <a:endParaRPr lang="en-US" altLang="en-US" sz="105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endParaRPr lang="en-US" altLang="en-US" sz="1050" b="1" dirty="0">
              <a:solidFill>
                <a:srgbClr val="0000CC"/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endParaRPr lang="en-US" altLang="en-US" sz="1050" b="1" dirty="0">
              <a:solidFill>
                <a:srgbClr val="0000CC"/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endParaRPr lang="en-US" altLang="en-US" sz="1050" b="1" dirty="0">
              <a:solidFill>
                <a:srgbClr val="0000CC"/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endParaRPr lang="en-US" altLang="en-US" sz="1050" b="1" dirty="0">
              <a:solidFill>
                <a:srgbClr val="0000CC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14" name="Rectangle 81"/>
          <p:cNvSpPr>
            <a:spLocks noChangeArrowheads="1"/>
          </p:cNvSpPr>
          <p:nvPr/>
        </p:nvSpPr>
        <p:spPr bwMode="auto">
          <a:xfrm>
            <a:off x="8458200" y="6094413"/>
            <a:ext cx="609600" cy="381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endParaRPr lang="en-US" altLang="en-US" sz="105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15" name="Rectangle 85"/>
          <p:cNvSpPr>
            <a:spLocks noChangeArrowheads="1"/>
          </p:cNvSpPr>
          <p:nvPr/>
        </p:nvSpPr>
        <p:spPr bwMode="auto">
          <a:xfrm>
            <a:off x="6478588" y="3276600"/>
            <a:ext cx="2513012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KAIZEN SUSTENANCE</a:t>
            </a:r>
          </a:p>
        </p:txBody>
      </p:sp>
      <p:sp>
        <p:nvSpPr>
          <p:cNvPr id="6216" name="Rectangle 105"/>
          <p:cNvSpPr>
            <a:spLocks noChangeArrowheads="1"/>
          </p:cNvSpPr>
          <p:nvPr/>
        </p:nvSpPr>
        <p:spPr bwMode="auto">
          <a:xfrm>
            <a:off x="152400" y="152400"/>
            <a:ext cx="8839200" cy="634843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17" name="Line 83"/>
          <p:cNvSpPr>
            <a:spLocks noChangeShapeType="1"/>
          </p:cNvSpPr>
          <p:nvPr/>
        </p:nvSpPr>
        <p:spPr bwMode="auto">
          <a:xfrm>
            <a:off x="6326188" y="1979613"/>
            <a:ext cx="0" cy="268287"/>
          </a:xfrm>
          <a:prstGeom prst="line">
            <a:avLst/>
          </a:prstGeom>
          <a:noFill/>
          <a:ln>
            <a:noFill/>
          </a:ln>
          <a:extLst/>
        </p:spPr>
        <p:txBody>
          <a:bodyPr/>
          <a:lstStyle/>
          <a:p>
            <a:pPr>
              <a:defRPr/>
            </a:pPr>
            <a:endParaRPr 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19" name="Line 86"/>
          <p:cNvSpPr>
            <a:spLocks noChangeShapeType="1"/>
          </p:cNvSpPr>
          <p:nvPr/>
        </p:nvSpPr>
        <p:spPr bwMode="auto">
          <a:xfrm>
            <a:off x="6326188" y="1905000"/>
            <a:ext cx="0" cy="273050"/>
          </a:xfrm>
          <a:prstGeom prst="line">
            <a:avLst/>
          </a:prstGeom>
          <a:noFill/>
          <a:ln>
            <a:noFill/>
          </a:ln>
          <a:extLst/>
        </p:spPr>
        <p:txBody>
          <a:bodyPr/>
          <a:lstStyle/>
          <a:p>
            <a:pPr>
              <a:defRPr/>
            </a:pPr>
            <a:endParaRPr 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20" name="Line 87"/>
          <p:cNvSpPr>
            <a:spLocks noChangeShapeType="1"/>
          </p:cNvSpPr>
          <p:nvPr/>
        </p:nvSpPr>
        <p:spPr bwMode="auto">
          <a:xfrm>
            <a:off x="6326188" y="2152650"/>
            <a:ext cx="0" cy="762000"/>
          </a:xfrm>
          <a:prstGeom prst="line">
            <a:avLst/>
          </a:prstGeom>
          <a:noFill/>
          <a:ln>
            <a:noFill/>
          </a:ln>
          <a:extLst/>
        </p:spPr>
        <p:txBody>
          <a:bodyPr/>
          <a:lstStyle/>
          <a:p>
            <a:pPr>
              <a:defRPr/>
            </a:pPr>
            <a:endParaRPr 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6083" name="Rectangle 78"/>
          <p:cNvSpPr>
            <a:spLocks noChangeArrowheads="1"/>
          </p:cNvSpPr>
          <p:nvPr/>
        </p:nvSpPr>
        <p:spPr bwMode="auto">
          <a:xfrm>
            <a:off x="6707188" y="6094413"/>
            <a:ext cx="457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altLang="en-US" sz="900" b="1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04" name="Rectangle 88"/>
          <p:cNvSpPr>
            <a:spLocks noChangeArrowheads="1"/>
          </p:cNvSpPr>
          <p:nvPr/>
        </p:nvSpPr>
        <p:spPr bwMode="auto">
          <a:xfrm>
            <a:off x="6478588" y="3581401"/>
            <a:ext cx="2513012" cy="1204921"/>
          </a:xfrm>
          <a:prstGeom prst="rect">
            <a:avLst/>
          </a:prstGeom>
          <a:noFill/>
          <a:ln>
            <a:solidFill>
              <a:schemeClr val="tx1"/>
            </a:solidFill>
          </a:ln>
          <a:extLst/>
        </p:spPr>
        <p:txBody>
          <a:bodyPr/>
          <a:lstStyle/>
          <a:p>
            <a:pPr>
              <a:defRPr/>
            </a:pPr>
            <a:r>
              <a:rPr lang="en-US" sz="1050" b="1" dirty="0">
                <a:solidFill>
                  <a:srgbClr val="0000CC"/>
                </a:solidFill>
                <a:latin typeface="Calibri"/>
              </a:rPr>
              <a:t>WHAT TO DO:</a:t>
            </a:r>
            <a:r>
              <a:rPr lang="en-US" sz="1050" b="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1050" dirty="0">
                <a:solidFill>
                  <a:srgbClr val="000000"/>
                </a:solidFill>
              </a:rPr>
              <a:t>Check daily</a:t>
            </a:r>
            <a:endParaRPr lang="en-US" altLang="en-US" sz="1050" dirty="0">
              <a:solidFill>
                <a:srgbClr val="000000"/>
              </a:solidFill>
            </a:endParaRPr>
          </a:p>
          <a:p>
            <a:pPr>
              <a:defRPr/>
            </a:pPr>
            <a:endParaRPr lang="en-US" sz="1000" b="1" dirty="0">
              <a:solidFill>
                <a:srgbClr val="000000"/>
              </a:solidFill>
              <a:latin typeface="Calibri"/>
            </a:endParaRPr>
          </a:p>
          <a:p>
            <a:pPr>
              <a:defRPr/>
            </a:pPr>
            <a:r>
              <a:rPr lang="en-US" sz="1050" b="1" dirty="0">
                <a:solidFill>
                  <a:srgbClr val="0000CC"/>
                </a:solidFill>
                <a:latin typeface="Calibri"/>
              </a:rPr>
              <a:t>HOW TO DO: </a:t>
            </a:r>
            <a:r>
              <a:rPr lang="en-US" sz="1050" dirty="0" smtClean="0">
                <a:solidFill>
                  <a:srgbClr val="000000"/>
                </a:solidFill>
              </a:rPr>
              <a:t>Visually</a:t>
            </a:r>
            <a:endParaRPr lang="en-US" sz="1050" dirty="0">
              <a:solidFill>
                <a:srgbClr val="000000"/>
              </a:solidFill>
            </a:endParaRPr>
          </a:p>
          <a:p>
            <a:pPr>
              <a:defRPr/>
            </a:pPr>
            <a:endParaRPr lang="en-US" sz="1000" b="1" dirty="0">
              <a:solidFill>
                <a:srgbClr val="000000"/>
              </a:solidFill>
              <a:latin typeface="Calibri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srgbClr val="0000CC"/>
                </a:solidFill>
                <a:latin typeface="Calibri"/>
              </a:rPr>
              <a:t>FREQUENCY –</a:t>
            </a:r>
            <a:r>
              <a:rPr lang="en-US" sz="1050" dirty="0" smtClean="0">
                <a:solidFill>
                  <a:srgbClr val="000000"/>
                </a:solidFill>
              </a:rPr>
              <a:t>Daily</a:t>
            </a:r>
            <a:endParaRPr lang="en-US" sz="1050" b="1" dirty="0">
              <a:solidFill>
                <a:srgbClr val="0000CC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25" name="TextBox 4"/>
          <p:cNvSpPr txBox="1">
            <a:spLocks noChangeArrowheads="1"/>
          </p:cNvSpPr>
          <p:nvPr/>
        </p:nvSpPr>
        <p:spPr bwMode="auto">
          <a:xfrm>
            <a:off x="1182688" y="234950"/>
            <a:ext cx="395287" cy="254000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z="105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P15</a:t>
            </a:r>
          </a:p>
        </p:txBody>
      </p:sp>
      <p:sp>
        <p:nvSpPr>
          <p:cNvPr id="6228" name="Rounded Rectangle 95"/>
          <p:cNvSpPr>
            <a:spLocks noChangeArrowheads="1"/>
          </p:cNvSpPr>
          <p:nvPr/>
        </p:nvSpPr>
        <p:spPr bwMode="auto">
          <a:xfrm>
            <a:off x="5572132" y="3357562"/>
            <a:ext cx="914400" cy="280987"/>
          </a:xfrm>
          <a:prstGeom prst="roundRect">
            <a:avLst>
              <a:gd name="adj" fmla="val 16667"/>
            </a:avLst>
          </a:prstGeom>
          <a:solidFill>
            <a:srgbClr val="00B050"/>
          </a:solidFill>
          <a:ln>
            <a:noFill/>
          </a:ln>
          <a:ex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altLang="en-US" sz="1050" dirty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After</a:t>
            </a:r>
          </a:p>
        </p:txBody>
      </p:sp>
      <p:sp>
        <p:nvSpPr>
          <p:cNvPr id="6229" name="Rounded Rectangle 96"/>
          <p:cNvSpPr>
            <a:spLocks noChangeArrowheads="1"/>
          </p:cNvSpPr>
          <p:nvPr/>
        </p:nvSpPr>
        <p:spPr bwMode="auto">
          <a:xfrm>
            <a:off x="2285984" y="3357562"/>
            <a:ext cx="914400" cy="280988"/>
          </a:xfrm>
          <a:prstGeom prst="roundRect">
            <a:avLst>
              <a:gd name="adj" fmla="val 16667"/>
            </a:avLst>
          </a:prstGeom>
          <a:solidFill>
            <a:srgbClr val="FF3300"/>
          </a:solidFill>
          <a:ln>
            <a:noFill/>
          </a:ln>
          <a:ex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altLang="en-US" sz="1050" dirty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Before</a:t>
            </a:r>
          </a:p>
        </p:txBody>
      </p:sp>
      <p:sp>
        <p:nvSpPr>
          <p:cNvPr id="1106" name="Rectangle 82"/>
          <p:cNvSpPr>
            <a:spLocks noChangeArrowheads="1"/>
          </p:cNvSpPr>
          <p:nvPr/>
        </p:nvSpPr>
        <p:spPr bwMode="auto">
          <a:xfrm>
            <a:off x="152400" y="5079217"/>
            <a:ext cx="3048000" cy="421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1050" b="1" dirty="0">
                <a:solidFill>
                  <a:srgbClr val="FF0000"/>
                </a:solidFill>
                <a:latin typeface="Calibri" pitchFamily="34" charset="0"/>
              </a:rPr>
              <a:t>ROOT CAUSE : </a:t>
            </a:r>
            <a:r>
              <a:rPr lang="en-US" sz="1100" b="1" dirty="0" smtClean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Weak riveting fixture</a:t>
            </a:r>
            <a:r>
              <a:rPr lang="en-US" altLang="en-US" sz="1100" b="1" dirty="0" smtClean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US" altLang="en-US" sz="1100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en-US" altLang="en-US" sz="11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89" name="Rectangle 34"/>
          <p:cNvSpPr>
            <a:spLocks noChangeArrowheads="1"/>
          </p:cNvSpPr>
          <p:nvPr/>
        </p:nvSpPr>
        <p:spPr bwMode="auto">
          <a:xfrm>
            <a:off x="5713413" y="461963"/>
            <a:ext cx="304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B</a:t>
            </a:r>
          </a:p>
        </p:txBody>
      </p:sp>
      <p:sp>
        <p:nvSpPr>
          <p:cNvPr id="86092" name="TextBox 4"/>
          <p:cNvSpPr txBox="1">
            <a:spLocks noChangeArrowheads="1"/>
          </p:cNvSpPr>
          <p:nvPr/>
        </p:nvSpPr>
        <p:spPr bwMode="auto">
          <a:xfrm>
            <a:off x="6592888" y="2593975"/>
            <a:ext cx="247491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IN" sz="1200" dirty="0" smtClean="0"/>
              <a:t>1)Reduction in unsafe condition.</a:t>
            </a:r>
          </a:p>
          <a:p>
            <a:r>
              <a:rPr lang="en-IN" sz="1200" dirty="0" smtClean="0"/>
              <a:t>2) Improve Safety</a:t>
            </a:r>
          </a:p>
          <a:p>
            <a:r>
              <a:rPr lang="en-IN" sz="1200" dirty="0"/>
              <a:t>3</a:t>
            </a:r>
            <a:r>
              <a:rPr lang="en-IN" sz="1200" dirty="0" smtClean="0"/>
              <a:t>)Reduction in in-house rejection  </a:t>
            </a:r>
            <a:endParaRPr lang="en-IN" sz="1200" dirty="0"/>
          </a:p>
        </p:txBody>
      </p:sp>
      <p:graphicFrame>
        <p:nvGraphicFramePr>
          <p:cNvPr id="105" name="Table 10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0891537"/>
              </p:ext>
            </p:extLst>
          </p:nvPr>
        </p:nvGraphicFramePr>
        <p:xfrm>
          <a:off x="6500826" y="4800600"/>
          <a:ext cx="2500330" cy="17002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8662"/>
                <a:gridCol w="465418"/>
                <a:gridCol w="495738"/>
                <a:gridCol w="721138"/>
                <a:gridCol w="509374"/>
              </a:tblGrid>
              <a:tr h="377830">
                <a:tc gridSpan="5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900" b="1" dirty="0" smtClean="0">
                          <a:solidFill>
                            <a:srgbClr val="0000CC"/>
                          </a:solidFill>
                          <a:latin typeface="Calibri" pitchFamily="34" charset="0"/>
                          <a:cs typeface="Calibri" pitchFamily="34" charset="0"/>
                        </a:rPr>
                        <a:t>SCOPE &amp; PLAN FOR HORIZONTAL DEPLOYMENT</a:t>
                      </a:r>
                    </a:p>
                  </a:txBody>
                  <a:tcPr marL="91428" marR="91428" marT="45730" marB="457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25059">
                <a:tc>
                  <a:txBody>
                    <a:bodyPr/>
                    <a:lstStyle/>
                    <a:p>
                      <a:r>
                        <a:rPr lang="en-US" sz="7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Sr</a:t>
                      </a:r>
                      <a:endParaRPr lang="en-US" sz="7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US" sz="7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  <a:endParaRPr lang="en-US" sz="7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28" marR="91428" marT="45730" marB="457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CELL</a:t>
                      </a:r>
                      <a:endParaRPr lang="en-US" sz="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28" marR="91428" marT="45730" marB="457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TDC</a:t>
                      </a:r>
                      <a:endParaRPr lang="en-US" sz="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28" marR="91428" marT="45730" marB="457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RESP.</a:t>
                      </a:r>
                      <a:endParaRPr lang="en-US" sz="7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28" marR="91428" marT="45730" marB="457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STATUS</a:t>
                      </a:r>
                      <a:endParaRPr lang="en-US" sz="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28" marR="91428" marT="45730" marB="457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19515"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28" marR="91428" marT="45730" marB="457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28" marR="91428" marT="45730" marB="457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sz="900" b="0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Arial" charset="0"/>
                      </a:endParaRPr>
                    </a:p>
                  </a:txBody>
                  <a:tcPr marL="91428" marR="91428" marT="45730" marB="457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91428" marR="91428" marT="45730" marB="457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Arial" charset="0"/>
                      </a:endParaRPr>
                    </a:p>
                  </a:txBody>
                  <a:tcPr marL="91428" marR="91428" marT="45730" marB="457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7830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28" marR="91428" marT="45730" marB="457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28" marR="91428" marT="45730" marB="457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28" marR="91428" marT="45730" marB="457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28" marR="91428" marT="45730" marB="457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28" marR="91428" marT="45730" marB="457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87" name="Rectangle 33"/>
          <p:cNvSpPr>
            <a:spLocks noChangeArrowheads="1"/>
          </p:cNvSpPr>
          <p:nvPr/>
        </p:nvSpPr>
        <p:spPr bwMode="auto">
          <a:xfrm>
            <a:off x="6630988" y="468313"/>
            <a:ext cx="304800" cy="15240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S</a:t>
            </a: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486532" y="1752600"/>
            <a:ext cx="2505068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buClr>
                <a:schemeClr val="tx2"/>
              </a:buClr>
            </a:pPr>
            <a:r>
              <a:rPr lang="en-US" altLang="en-US" sz="110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TEAM </a:t>
            </a:r>
            <a:r>
              <a:rPr lang="en-US" altLang="en-US" sz="1100" b="1" dirty="0" smtClean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MEMBERS: </a:t>
            </a:r>
            <a:r>
              <a:rPr lang="en-US" altLang="en-US" sz="1100" dirty="0" smtClean="0">
                <a:solidFill>
                  <a:srgbClr val="000000"/>
                </a:solidFill>
                <a:latin typeface="Calibri" pitchFamily="34" charset="0"/>
              </a:rPr>
              <a:t>Lalita &amp; </a:t>
            </a:r>
            <a:r>
              <a:rPr lang="en-US" altLang="en-US" sz="1100" dirty="0" err="1" smtClean="0">
                <a:solidFill>
                  <a:srgbClr val="000000"/>
                </a:solidFill>
                <a:latin typeface="Calibri" pitchFamily="34" charset="0"/>
              </a:rPr>
              <a:t>chandani</a:t>
            </a:r>
            <a:r>
              <a:rPr lang="en-US" altLang="en-US" sz="1100" dirty="0" smtClean="0">
                <a:solidFill>
                  <a:srgbClr val="000000"/>
                </a:solidFill>
                <a:latin typeface="Calibri" pitchFamily="34" charset="0"/>
              </a:rPr>
              <a:t> , </a:t>
            </a:r>
            <a:r>
              <a:rPr lang="en-US" altLang="en-US" sz="1100" dirty="0" err="1" smtClean="0">
                <a:solidFill>
                  <a:srgbClr val="000000"/>
                </a:solidFill>
                <a:latin typeface="Calibri" pitchFamily="34" charset="0"/>
              </a:rPr>
              <a:t>Veershetty</a:t>
            </a:r>
            <a:r>
              <a:rPr lang="en-US" altLang="en-US" sz="1100" dirty="0" smtClean="0">
                <a:solidFill>
                  <a:srgbClr val="000000"/>
                </a:solidFill>
                <a:latin typeface="Calibri" pitchFamily="34" charset="0"/>
              </a:rPr>
              <a:t>, Samadhan Bankar, Pramod Kardile, Janardan Sathe, Nitin Sutar</a:t>
            </a:r>
            <a:r>
              <a:rPr lang="en-US" altLang="en-US" sz="1100" b="1" dirty="0" smtClean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 </a:t>
            </a:r>
            <a:endParaRPr lang="en-US" sz="1100" dirty="0" smtClean="0">
              <a:latin typeface="+mj-lt"/>
            </a:endParaRPr>
          </a:p>
        </p:txBody>
      </p:sp>
      <p:sp>
        <p:nvSpPr>
          <p:cNvPr id="88" name="Oval 87"/>
          <p:cNvSpPr/>
          <p:nvPr/>
        </p:nvSpPr>
        <p:spPr>
          <a:xfrm>
            <a:off x="3974519" y="2160540"/>
            <a:ext cx="1121048" cy="782637"/>
          </a:xfrm>
          <a:prstGeom prst="ellipse">
            <a:avLst/>
          </a:prstGeom>
          <a:noFill/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91" name="Chart 9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15706959"/>
              </p:ext>
            </p:extLst>
          </p:nvPr>
        </p:nvGraphicFramePr>
        <p:xfrm>
          <a:off x="3237210" y="3679825"/>
          <a:ext cx="3133130" cy="14045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80" name="Chart 7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99075289"/>
              </p:ext>
            </p:extLst>
          </p:nvPr>
        </p:nvGraphicFramePr>
        <p:xfrm>
          <a:off x="3249603" y="5113412"/>
          <a:ext cx="3093452" cy="13620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pic>
        <p:nvPicPr>
          <p:cNvPr id="82" name="Picture 2" descr="P:\Pramod\IMG_20160927_143913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11" y="1905000"/>
            <a:ext cx="1958273" cy="1537592"/>
          </a:xfrm>
          <a:prstGeom prst="rect">
            <a:avLst/>
          </a:prstGeom>
          <a:noFill/>
          <a:ln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0316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277</Words>
  <Application>Microsoft Office PowerPoint</Application>
  <PresentationFormat>On-screen Show (4:3)</PresentationFormat>
  <Paragraphs>77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Sachin Kadnar</dc:creator>
  <cp:lastModifiedBy>Ashish Jagtap</cp:lastModifiedBy>
  <cp:revision>1</cp:revision>
  <dcterms:created xsi:type="dcterms:W3CDTF">2006-08-16T00:00:00Z</dcterms:created>
  <dcterms:modified xsi:type="dcterms:W3CDTF">2016-10-22T11:14:22Z</dcterms:modified>
</cp:coreProperties>
</file>